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</p:sldMasterIdLst>
  <p:notesMasterIdLst>
    <p:notesMasterId r:id="rId131"/>
  </p:notesMasterIdLst>
  <p:handoutMasterIdLst>
    <p:handoutMasterId r:id="rId132"/>
  </p:handoutMasterIdLst>
  <p:sldIdLst>
    <p:sldId id="270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3" r:id="rId13"/>
    <p:sldId id="318" r:id="rId14"/>
    <p:sldId id="285" r:id="rId15"/>
    <p:sldId id="284" r:id="rId16"/>
    <p:sldId id="286" r:id="rId17"/>
    <p:sldId id="319" r:id="rId18"/>
    <p:sldId id="320" r:id="rId19"/>
    <p:sldId id="287" r:id="rId20"/>
    <p:sldId id="288" r:id="rId21"/>
    <p:sldId id="289" r:id="rId22"/>
    <p:sldId id="290" r:id="rId23"/>
    <p:sldId id="291" r:id="rId24"/>
    <p:sldId id="321" r:id="rId25"/>
    <p:sldId id="322" r:id="rId26"/>
    <p:sldId id="292" r:id="rId27"/>
    <p:sldId id="293" r:id="rId28"/>
    <p:sldId id="294" r:id="rId29"/>
    <p:sldId id="295" r:id="rId30"/>
    <p:sldId id="296" r:id="rId31"/>
    <p:sldId id="323" r:id="rId32"/>
    <p:sldId id="297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298" r:id="rId48"/>
    <p:sldId id="299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71" r:id="rId74"/>
    <p:sldId id="372" r:id="rId75"/>
    <p:sldId id="362" r:id="rId76"/>
    <p:sldId id="363" r:id="rId77"/>
    <p:sldId id="364" r:id="rId78"/>
    <p:sldId id="365" r:id="rId79"/>
    <p:sldId id="366" r:id="rId80"/>
    <p:sldId id="367" r:id="rId81"/>
    <p:sldId id="368" r:id="rId82"/>
    <p:sldId id="369" r:id="rId83"/>
    <p:sldId id="370" r:id="rId84"/>
    <p:sldId id="301" r:id="rId85"/>
    <p:sldId id="373" r:id="rId86"/>
    <p:sldId id="374" r:id="rId87"/>
    <p:sldId id="375" r:id="rId88"/>
    <p:sldId id="376" r:id="rId89"/>
    <p:sldId id="377" r:id="rId90"/>
    <p:sldId id="378" r:id="rId91"/>
    <p:sldId id="379" r:id="rId92"/>
    <p:sldId id="380" r:id="rId93"/>
    <p:sldId id="381" r:id="rId94"/>
    <p:sldId id="382" r:id="rId95"/>
    <p:sldId id="383" r:id="rId96"/>
    <p:sldId id="384" r:id="rId97"/>
    <p:sldId id="385" r:id="rId98"/>
    <p:sldId id="386" r:id="rId99"/>
    <p:sldId id="387" r:id="rId100"/>
    <p:sldId id="388" r:id="rId101"/>
    <p:sldId id="389" r:id="rId102"/>
    <p:sldId id="390" r:id="rId103"/>
    <p:sldId id="391" r:id="rId104"/>
    <p:sldId id="392" r:id="rId105"/>
    <p:sldId id="393" r:id="rId106"/>
    <p:sldId id="394" r:id="rId107"/>
    <p:sldId id="395" r:id="rId108"/>
    <p:sldId id="396" r:id="rId109"/>
    <p:sldId id="398" r:id="rId110"/>
    <p:sldId id="399" r:id="rId111"/>
    <p:sldId id="400" r:id="rId112"/>
    <p:sldId id="401" r:id="rId113"/>
    <p:sldId id="402" r:id="rId114"/>
    <p:sldId id="302" r:id="rId115"/>
    <p:sldId id="303" r:id="rId116"/>
    <p:sldId id="304" r:id="rId117"/>
    <p:sldId id="305" r:id="rId118"/>
    <p:sldId id="306" r:id="rId119"/>
    <p:sldId id="307" r:id="rId120"/>
    <p:sldId id="308" r:id="rId121"/>
    <p:sldId id="309" r:id="rId122"/>
    <p:sldId id="310" r:id="rId123"/>
    <p:sldId id="311" r:id="rId124"/>
    <p:sldId id="312" r:id="rId125"/>
    <p:sldId id="313" r:id="rId126"/>
    <p:sldId id="314" r:id="rId127"/>
    <p:sldId id="315" r:id="rId128"/>
    <p:sldId id="316" r:id="rId129"/>
    <p:sldId id="317" r:id="rId13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99"/>
    <a:srgbClr val="808080"/>
    <a:srgbClr val="5F5F5F"/>
    <a:srgbClr val="3399FF"/>
    <a:srgbClr val="000066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1" autoAdjust="0"/>
    <p:restoredTop sz="94662" autoAdjust="0"/>
  </p:normalViewPr>
  <p:slideViewPr>
    <p:cSldViewPr>
      <p:cViewPr varScale="1">
        <p:scale>
          <a:sx n="46" d="100"/>
          <a:sy n="46" d="100"/>
        </p:scale>
        <p:origin x="12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0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9B8F6142-F1D0-4637-96F7-E4664D4176A5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76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FCF21089-5A8E-4805-BE21-6386A8343079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8912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EACD53A-8E89-45F2-8D4A-35AFD266EB30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1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0588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996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952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504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453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0369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0830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9104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665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3560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095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0162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7347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1936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999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9074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6483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9223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0493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403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3931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9466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779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49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1108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922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86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5984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68780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8269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1131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9317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3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7781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067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76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005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7483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30482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6795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46370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21112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5847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065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34411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09566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13754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62804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26206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8127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62819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86065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3343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56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900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59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1024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7DA533B-45CB-4337-89C6-857AE8953CCB}" type="datetime3">
              <a:rPr lang="en-US"/>
              <a:pPr/>
              <a:t>3 April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4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AU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smtClean="0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</a:t>
            </a:r>
            <a:r>
              <a:rPr lang="en-AU" dirty="0" smtClean="0">
                <a:solidFill>
                  <a:srgbClr val="000099"/>
                </a:solidFill>
                <a:latin typeface="Arial" charset="0"/>
              </a:rPr>
              <a:t>3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 smtClean="0">
                <a:solidFill>
                  <a:srgbClr val="0066FF"/>
                </a:solidFill>
                <a:latin typeface="Arial" charset="0"/>
              </a:rPr>
              <a:t>Instruction-Level Parallelism and Its Exploitation</a:t>
            </a:r>
            <a:endParaRPr lang="en-GB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825351" y="-100013"/>
            <a:ext cx="4429932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  <a:endParaRPr lang="en-US" sz="2800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charset="0"/>
              </a:rPr>
              <a:t>A Quantitative Approach, Fifth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Pipeline Stalls</a:t>
            </a:r>
            <a:endParaRPr lang="en-AU" sz="32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Loop:	L.D	F0,0(R1)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</a:t>
            </a:r>
            <a:r>
              <a:rPr lang="en-US" sz="1800" dirty="0" smtClean="0">
                <a:solidFill>
                  <a:srgbClr val="FF0000"/>
                </a:solidFill>
              </a:rPr>
              <a:t>stall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ADD.D F4,F0,F2</a:t>
            </a:r>
            <a:endParaRPr lang="en-US" dirty="0" smtClean="0"/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</a:t>
            </a:r>
            <a:r>
              <a:rPr lang="en-US" sz="1800" dirty="0" smtClean="0">
                <a:solidFill>
                  <a:srgbClr val="FF0000"/>
                </a:solidFill>
              </a:rPr>
              <a:t>stall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</a:t>
            </a:r>
            <a:r>
              <a:rPr lang="en-US" sz="1800" dirty="0" smtClean="0">
                <a:solidFill>
                  <a:srgbClr val="FF0000"/>
                </a:solidFill>
              </a:rPr>
              <a:t>stall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S.D F4,0(R1)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DADDUI R1,R1,#-8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</a:t>
            </a:r>
            <a:r>
              <a:rPr lang="en-US" sz="1800" dirty="0" smtClean="0">
                <a:solidFill>
                  <a:srgbClr val="FF0000"/>
                </a:solidFill>
              </a:rPr>
              <a:t>stall</a:t>
            </a:r>
            <a:r>
              <a:rPr lang="en-US" sz="1800" dirty="0" smtClean="0"/>
              <a:t> (assume integer load latency is 1)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BNE R1,R2,Loop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93148" y="984024"/>
            <a:ext cx="233499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Compiler Techniques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054946"/>
            <a:ext cx="726757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2171700"/>
            <a:ext cx="26765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4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2219325"/>
            <a:ext cx="524827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9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2124075"/>
            <a:ext cx="30765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4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133600"/>
            <a:ext cx="35718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7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2209800"/>
            <a:ext cx="265747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6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3" y="2147888"/>
            <a:ext cx="2124075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8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2181225"/>
            <a:ext cx="2790825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2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195513"/>
            <a:ext cx="285750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663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2152650"/>
            <a:ext cx="367665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34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2290763"/>
            <a:ext cx="30956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0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Pipeline Scheduling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sz="2000" u="sng" dirty="0" smtClean="0"/>
              <a:t>Scheduled code: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Loop:	L.D	F0,0(R1)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 DADDUI R1,R1,#-8</a:t>
            </a:r>
            <a:endParaRPr lang="en-US" sz="18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ADD.D F4,F0,F2</a:t>
            </a:r>
            <a:endParaRPr lang="en-US" dirty="0" smtClean="0"/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</a:t>
            </a:r>
            <a:r>
              <a:rPr lang="en-US" sz="1800" dirty="0" smtClean="0">
                <a:solidFill>
                  <a:srgbClr val="FF0000"/>
                </a:solidFill>
              </a:rPr>
              <a:t>stall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</a:t>
            </a:r>
            <a:r>
              <a:rPr lang="en-US" sz="1800" dirty="0" smtClean="0">
                <a:solidFill>
                  <a:srgbClr val="FF0000"/>
                </a:solidFill>
              </a:rPr>
              <a:t>stall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S.D F4,8(R1)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 smtClean="0"/>
              <a:t>		BNE R1,R2,Loop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93148" y="984024"/>
            <a:ext cx="233499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Compiler Techniques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054946"/>
            <a:ext cx="726757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2305050"/>
            <a:ext cx="37719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44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2233613"/>
            <a:ext cx="272415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144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286000"/>
            <a:ext cx="30003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8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2271713"/>
            <a:ext cx="31623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33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 smtClean="0"/>
              <a:t>VLIW Processors</a:t>
            </a:r>
            <a:endParaRPr lang="en-AU" sz="36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Package multiple operations into one instruction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Example VLIW processor: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One integer instruction (or branch)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Two independent floating-point operations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Two independent memory references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Must be enough parallelism in code to fill the available slots</a:t>
            </a:r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 smtClean="0"/>
              <a:t>VLIW Processors</a:t>
            </a:r>
            <a:endParaRPr lang="en-AU" sz="36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Disadvantages: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Statically finding parallelism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Code size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No hazard detection hardware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Binary code compatibility</a:t>
            </a:r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88640"/>
            <a:ext cx="8281987" cy="461665"/>
          </a:xfrm>
        </p:spPr>
        <p:txBody>
          <a:bodyPr/>
          <a:lstStyle/>
          <a:p>
            <a:r>
              <a:rPr lang="en-AU" sz="2400" dirty="0" smtClean="0"/>
              <a:t>Dynamic Scheduling, Multiple Issue, and Speculation</a:t>
            </a:r>
            <a:endParaRPr lang="en-AU" sz="24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Modern microarchitectures: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Dynamic scheduling + multiple issue + speculation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Two approaches: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Assign reservation stations and update pipeline control table in half clock cycles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Only supports 2 instructions/clock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Design logic to handle any possible dependencies between the instructions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Hybrid approaches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Issue logic can become bottleneck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Design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4913" y="823913"/>
            <a:ext cx="6734175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Limit the number of instructions of a given class that can be issued in a “bundle”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I.e. on FP, one integer, one load, one store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Examine all the dependencies </a:t>
            </a:r>
            <a:r>
              <a:rPr lang="en-US" dirty="0" err="1" smtClean="0"/>
              <a:t>amoung</a:t>
            </a:r>
            <a:r>
              <a:rPr lang="en-US" dirty="0" smtClean="0"/>
              <a:t> the instructions in the bundle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If dependencies exist in bundle, encode them in reservation stations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Also need multiple completion/commit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Issue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2400" dirty="0" smtClean="0"/>
              <a:t>Loop:	LD R2,0(R1)		;R2=array element</a:t>
            </a:r>
          </a:p>
          <a:p>
            <a:pPr>
              <a:buNone/>
            </a:pPr>
            <a:r>
              <a:rPr lang="pt-BR" sz="2400" dirty="0" smtClean="0"/>
              <a:t>		DADDIU R2,R2,#1	;increment R2</a:t>
            </a:r>
          </a:p>
          <a:p>
            <a:pPr>
              <a:buNone/>
            </a:pPr>
            <a:r>
              <a:rPr lang="en-US" sz="2400" dirty="0" smtClean="0"/>
              <a:t>		SD R2,0(R1)		;store result</a:t>
            </a:r>
          </a:p>
          <a:p>
            <a:pPr>
              <a:buNone/>
            </a:pPr>
            <a:r>
              <a:rPr lang="pt-BR" sz="2400" dirty="0" smtClean="0"/>
              <a:t>		DADDIU R1,R1,#8	;increment pointer</a:t>
            </a:r>
          </a:p>
          <a:p>
            <a:pPr>
              <a:buNone/>
            </a:pPr>
            <a:r>
              <a:rPr lang="en-US" sz="2400" dirty="0" smtClean="0"/>
              <a:t>		BNE R2,R3,LOOP	;branch if not last element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Loop Unrolling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IN" sz="3200" dirty="0" smtClean="0"/>
              <a:t>A </a:t>
            </a:r>
            <a:r>
              <a:rPr lang="en-IN" sz="3200" dirty="0"/>
              <a:t>simple scheme for increasing the number of instructions relative to the branch and overhead instructions is loop unrolling. </a:t>
            </a:r>
            <a:endParaRPr lang="en-IN" sz="3200" dirty="0" smtClean="0"/>
          </a:p>
          <a:p>
            <a:pPr lvl="1">
              <a:lnSpc>
                <a:spcPct val="90000"/>
              </a:lnSpc>
            </a:pPr>
            <a:r>
              <a:rPr lang="en-IN" sz="3200" dirty="0" smtClean="0"/>
              <a:t>Unrolling </a:t>
            </a:r>
            <a:r>
              <a:rPr lang="en-IN" sz="3200" dirty="0"/>
              <a:t>simply replicates the loop body multiple times, adjusting the loop termination code</a:t>
            </a:r>
            <a:endParaRPr lang="en-US" sz="3200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93148" y="984024"/>
            <a:ext cx="233499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Compiler Techniques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(No Speculation)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919163"/>
            <a:ext cx="81248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38213"/>
            <a:ext cx="82296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high instruction bandwidth!</a:t>
            </a:r>
          </a:p>
          <a:p>
            <a:pPr lvl="1"/>
            <a:r>
              <a:rPr lang="en-US" sz="2000" dirty="0" smtClean="0"/>
              <a:t>Branch-Target buffers</a:t>
            </a:r>
          </a:p>
          <a:p>
            <a:pPr lvl="2"/>
            <a:r>
              <a:rPr lang="en-US" sz="1600" dirty="0" smtClean="0"/>
              <a:t>Next PC prediction buffer, indexed by current PC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Branch-Target Buffer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708920"/>
            <a:ext cx="4252807" cy="29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2276872"/>
            <a:ext cx="3656062" cy="385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Optimization:</a:t>
            </a:r>
          </a:p>
          <a:p>
            <a:pPr lvl="1"/>
            <a:r>
              <a:rPr lang="en-US" dirty="0" smtClean="0"/>
              <a:t>Larger branch-target buffer</a:t>
            </a:r>
          </a:p>
          <a:p>
            <a:pPr lvl="1"/>
            <a:r>
              <a:rPr lang="en-US" dirty="0" smtClean="0"/>
              <a:t>Add target instruction into buffer to deal with longer decoding time required by larger buffer</a:t>
            </a:r>
          </a:p>
          <a:p>
            <a:pPr lvl="1"/>
            <a:r>
              <a:rPr lang="en-US" dirty="0" smtClean="0"/>
              <a:t>“Branch folding”</a:t>
            </a:r>
          </a:p>
          <a:p>
            <a:pPr lvl="1"/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Folding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dirty="0" smtClean="0"/>
              <a:t>Most unconditional branches come from function returns</a:t>
            </a:r>
          </a:p>
          <a:p>
            <a:r>
              <a:rPr lang="en-US" dirty="0" smtClean="0"/>
              <a:t>The same procedure can be called from multiple sites</a:t>
            </a:r>
          </a:p>
          <a:p>
            <a:pPr lvl="1"/>
            <a:r>
              <a:rPr lang="en-US" dirty="0" smtClean="0"/>
              <a:t>Causes the buffer to potentially forget about the return address from previous calls</a:t>
            </a:r>
          </a:p>
          <a:p>
            <a:r>
              <a:rPr lang="en-US" dirty="0" smtClean="0"/>
              <a:t>Create return address buffer organized as a stack</a:t>
            </a:r>
          </a:p>
          <a:p>
            <a:pPr lvl="1"/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Address Predictor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dirty="0" smtClean="0"/>
              <a:t>Design monolithic unit that performs:</a:t>
            </a:r>
          </a:p>
          <a:p>
            <a:pPr lvl="1"/>
            <a:r>
              <a:rPr lang="en-US" dirty="0" smtClean="0"/>
              <a:t>Branch prediction</a:t>
            </a:r>
          </a:p>
          <a:p>
            <a:pPr lvl="1"/>
            <a:r>
              <a:rPr lang="en-US" dirty="0" smtClean="0"/>
              <a:t>Instruction </a:t>
            </a:r>
            <a:r>
              <a:rPr lang="en-US" dirty="0" err="1" smtClean="0"/>
              <a:t>prefetch</a:t>
            </a:r>
            <a:endParaRPr lang="en-US" dirty="0" smtClean="0"/>
          </a:p>
          <a:p>
            <a:pPr lvl="2"/>
            <a:r>
              <a:rPr lang="en-US" dirty="0" smtClean="0"/>
              <a:t>Fetch ahead</a:t>
            </a:r>
          </a:p>
          <a:p>
            <a:pPr lvl="1"/>
            <a:r>
              <a:rPr lang="en-US" dirty="0" smtClean="0"/>
              <a:t>Instruction memory access and buffering</a:t>
            </a:r>
          </a:p>
          <a:p>
            <a:pPr lvl="2"/>
            <a:r>
              <a:rPr lang="en-US" dirty="0" smtClean="0"/>
              <a:t>Deal with crossing cache lines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Instruction Fetch Unit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sz="2400" dirty="0" smtClean="0"/>
              <a:t>Register renaming vs. reorder buffers</a:t>
            </a:r>
          </a:p>
          <a:p>
            <a:pPr lvl="1"/>
            <a:r>
              <a:rPr lang="en-US" sz="2000" dirty="0" smtClean="0"/>
              <a:t>Instead of virtual registers from reservation stations and reorder buffer, create a single register pool</a:t>
            </a:r>
          </a:p>
          <a:p>
            <a:pPr lvl="2"/>
            <a:r>
              <a:rPr lang="en-US" sz="1800" dirty="0" smtClean="0"/>
              <a:t>Contains visible registers and virtual registers</a:t>
            </a:r>
          </a:p>
          <a:p>
            <a:pPr lvl="1"/>
            <a:r>
              <a:rPr lang="en-US" sz="2000" dirty="0" smtClean="0"/>
              <a:t>Use hardware-based map to rename registers during issue</a:t>
            </a:r>
          </a:p>
          <a:p>
            <a:pPr lvl="1"/>
            <a:r>
              <a:rPr lang="en-US" sz="2000" dirty="0" smtClean="0"/>
              <a:t>WAW and WAR hazards are avoided</a:t>
            </a:r>
          </a:p>
          <a:p>
            <a:pPr lvl="1"/>
            <a:r>
              <a:rPr lang="en-US" sz="2000" dirty="0" smtClean="0"/>
              <a:t>Speculation recovery occurs by copying during commit</a:t>
            </a:r>
          </a:p>
          <a:p>
            <a:pPr lvl="1"/>
            <a:r>
              <a:rPr lang="en-US" sz="2000" dirty="0" smtClean="0"/>
              <a:t>Still need a ROB-like queue to update table in order</a:t>
            </a:r>
          </a:p>
          <a:p>
            <a:pPr lvl="1"/>
            <a:r>
              <a:rPr lang="en-US" sz="2000" dirty="0" smtClean="0"/>
              <a:t>Simplifies commit:</a:t>
            </a:r>
          </a:p>
          <a:p>
            <a:pPr lvl="2"/>
            <a:r>
              <a:rPr lang="en-US" sz="1600" dirty="0" smtClean="0"/>
              <a:t>Record that mapping between architectural register and physical register is no longer speculative</a:t>
            </a:r>
          </a:p>
          <a:p>
            <a:pPr lvl="2"/>
            <a:r>
              <a:rPr lang="en-US" sz="1600" dirty="0" smtClean="0"/>
              <a:t>Free up physical register used to hold older value</a:t>
            </a:r>
          </a:p>
          <a:p>
            <a:pPr lvl="2"/>
            <a:r>
              <a:rPr lang="en-US" sz="1600" dirty="0" smtClean="0"/>
              <a:t>In other words:  SWAP physical registers on commit</a:t>
            </a:r>
          </a:p>
          <a:p>
            <a:pPr lvl="1"/>
            <a:r>
              <a:rPr lang="en-US" sz="2000" dirty="0" smtClean="0"/>
              <a:t>Physical register de-allocation is more difficult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Renaming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dirty="0" smtClean="0"/>
              <a:t>Combining instruction issue with register renaming:</a:t>
            </a:r>
          </a:p>
          <a:p>
            <a:pPr lvl="1"/>
            <a:r>
              <a:rPr lang="en-US" dirty="0" smtClean="0"/>
              <a:t>Issue logic pre-reserves enough physical registers for the bundle (fixed number?)</a:t>
            </a:r>
          </a:p>
          <a:p>
            <a:pPr lvl="1"/>
            <a:r>
              <a:rPr lang="en-US" dirty="0" smtClean="0"/>
              <a:t>Issue logic finds dependencies within bundle, maps registers as necessary</a:t>
            </a:r>
          </a:p>
          <a:p>
            <a:pPr lvl="1"/>
            <a:r>
              <a:rPr lang="en-US" dirty="0" smtClean="0"/>
              <a:t>Issue logic finds dependencies between current bundle and already in-flight bundles, maps registers as necessary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Issue and Renaming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dirty="0" smtClean="0"/>
              <a:t>How much to speculate</a:t>
            </a:r>
          </a:p>
          <a:p>
            <a:pPr lvl="1"/>
            <a:r>
              <a:rPr lang="en-US" dirty="0" err="1" smtClean="0"/>
              <a:t>Mis</a:t>
            </a:r>
            <a:r>
              <a:rPr lang="en-US" dirty="0" smtClean="0"/>
              <a:t>-speculation degrades performance and power relative to no speculation</a:t>
            </a:r>
          </a:p>
          <a:p>
            <a:pPr lvl="2"/>
            <a:r>
              <a:rPr lang="en-US" dirty="0" smtClean="0"/>
              <a:t>May cause additional misses (cache, TLB)</a:t>
            </a:r>
          </a:p>
          <a:p>
            <a:pPr lvl="1"/>
            <a:r>
              <a:rPr lang="en-US" dirty="0" smtClean="0"/>
              <a:t>Prevent speculative code from causing higher costing misses (e.g. L2)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Speculating through multiple branches</a:t>
            </a:r>
          </a:p>
          <a:p>
            <a:pPr lvl="1"/>
            <a:r>
              <a:rPr lang="en-US" dirty="0" smtClean="0"/>
              <a:t>Complicates speculation recovery</a:t>
            </a:r>
          </a:p>
          <a:p>
            <a:pPr lvl="1"/>
            <a:r>
              <a:rPr lang="en-US" dirty="0" smtClean="0"/>
              <a:t>No processor can resolve multiple branches per cycle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dirty="0" smtClean="0"/>
              <a:t>Speculation and energy efficiency</a:t>
            </a:r>
          </a:p>
          <a:p>
            <a:pPr lvl="1"/>
            <a:r>
              <a:rPr lang="en-US" dirty="0" smtClean="0"/>
              <a:t>Note:  speculation is only energy efficient when it significantly improves performance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Value prediction</a:t>
            </a:r>
          </a:p>
          <a:p>
            <a:pPr lvl="1"/>
            <a:r>
              <a:rPr lang="en-US" dirty="0" smtClean="0"/>
              <a:t>Uses:</a:t>
            </a:r>
          </a:p>
          <a:p>
            <a:pPr lvl="2"/>
            <a:r>
              <a:rPr lang="en-US" dirty="0" smtClean="0"/>
              <a:t>Loads that load from a constant pool</a:t>
            </a:r>
          </a:p>
          <a:p>
            <a:pPr lvl="2"/>
            <a:r>
              <a:rPr lang="en-US" dirty="0" smtClean="0"/>
              <a:t>Instruction that produces a value from a small set of values</a:t>
            </a:r>
          </a:p>
          <a:p>
            <a:pPr lvl="1"/>
            <a:r>
              <a:rPr lang="en-US" dirty="0" smtClean="0"/>
              <a:t>Not been incorporated into modern processors</a:t>
            </a:r>
          </a:p>
          <a:p>
            <a:pPr lvl="1"/>
            <a:r>
              <a:rPr lang="en-US" dirty="0" smtClean="0"/>
              <a:t>Similar idea--</a:t>
            </a:r>
            <a:r>
              <a:rPr lang="en-US" i="1" dirty="0" smtClean="0"/>
              <a:t>address aliasing prediction</a:t>
            </a:r>
            <a:r>
              <a:rPr lang="en-US" dirty="0" smtClean="0"/>
              <a:t>--is used on some processors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Efficiency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Loop Unrolling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Loop unrolling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Unroll by a factor of 4 (assume # elements is divisible by 4)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Eliminate unnecessary instructions</a:t>
            </a:r>
          </a:p>
          <a:p>
            <a:pPr>
              <a:buNone/>
            </a:pPr>
            <a:r>
              <a:rPr lang="en-US" sz="1600" dirty="0" smtClean="0"/>
              <a:t>Loop:	L.D F0,0(R1)</a:t>
            </a:r>
          </a:p>
          <a:p>
            <a:pPr>
              <a:buNone/>
            </a:pPr>
            <a:r>
              <a:rPr lang="en-US" sz="1600" dirty="0" smtClean="0"/>
              <a:t>		ADD.D F4,F0,F2</a:t>
            </a:r>
          </a:p>
          <a:p>
            <a:pPr>
              <a:buNone/>
            </a:pPr>
            <a:r>
              <a:rPr lang="en-US" sz="1600" dirty="0" smtClean="0"/>
              <a:t>		S.D F4,0(R1) ;drop DADDUI &amp; BNE</a:t>
            </a:r>
          </a:p>
          <a:p>
            <a:pPr>
              <a:buNone/>
            </a:pPr>
            <a:r>
              <a:rPr lang="en-US" sz="1600" dirty="0" smtClean="0"/>
              <a:t>		L.D F6,-8(R1)</a:t>
            </a:r>
          </a:p>
          <a:p>
            <a:pPr>
              <a:buNone/>
            </a:pPr>
            <a:r>
              <a:rPr lang="en-US" sz="1600" dirty="0" smtClean="0"/>
              <a:t>		ADD.D F8,F6,F2</a:t>
            </a:r>
          </a:p>
          <a:p>
            <a:pPr>
              <a:buNone/>
            </a:pPr>
            <a:r>
              <a:rPr lang="en-US" sz="1600" dirty="0" smtClean="0"/>
              <a:t>		S.D F8,-8(R1) ;drop DADDUI &amp; BNE</a:t>
            </a:r>
          </a:p>
          <a:p>
            <a:pPr>
              <a:buNone/>
            </a:pPr>
            <a:r>
              <a:rPr lang="en-US" sz="1600" dirty="0" smtClean="0"/>
              <a:t>		L.D F10,-16(R1)</a:t>
            </a:r>
          </a:p>
          <a:p>
            <a:pPr>
              <a:buNone/>
            </a:pPr>
            <a:r>
              <a:rPr lang="en-US" sz="1600" dirty="0" smtClean="0"/>
              <a:t>		ADD.D F12,F10,F2</a:t>
            </a:r>
          </a:p>
          <a:p>
            <a:pPr>
              <a:buNone/>
            </a:pPr>
            <a:r>
              <a:rPr lang="en-US" sz="1600" dirty="0" smtClean="0"/>
              <a:t>		S.D F12,-16(R1) ;drop DADDUI &amp; BNE</a:t>
            </a:r>
          </a:p>
          <a:p>
            <a:pPr>
              <a:buNone/>
            </a:pPr>
            <a:r>
              <a:rPr lang="en-US" sz="1600" dirty="0" smtClean="0"/>
              <a:t>		L.D F14,-24(R1)</a:t>
            </a:r>
          </a:p>
          <a:p>
            <a:pPr>
              <a:buNone/>
            </a:pPr>
            <a:r>
              <a:rPr lang="en-US" sz="1600" dirty="0" smtClean="0"/>
              <a:t>		ADD.D F16,F14,F2</a:t>
            </a:r>
          </a:p>
          <a:p>
            <a:pPr>
              <a:buNone/>
            </a:pPr>
            <a:r>
              <a:rPr lang="en-US" sz="1600" dirty="0" smtClean="0"/>
              <a:t>		S.D F16,-24(R1)</a:t>
            </a:r>
          </a:p>
          <a:p>
            <a:pPr>
              <a:buNone/>
            </a:pPr>
            <a:r>
              <a:rPr lang="en-US" sz="1600" dirty="0" smtClean="0"/>
              <a:t>		DADDUI R1,R1,#-32</a:t>
            </a:r>
          </a:p>
          <a:p>
            <a:pPr>
              <a:buNone/>
            </a:pPr>
            <a:r>
              <a:rPr lang="en-US" sz="1600" dirty="0" smtClean="0"/>
              <a:t>		BNE R1,R2,Loop</a:t>
            </a:r>
            <a:endParaRPr lang="en-US" dirty="0" smtClean="0"/>
          </a:p>
          <a:p>
            <a:pPr lvl="1">
              <a:lnSpc>
                <a:spcPct val="90000"/>
              </a:lnSpc>
              <a:buNone/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93148" y="984024"/>
            <a:ext cx="233499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Compiler Techniques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1685" y="3645024"/>
            <a:ext cx="2664296" cy="181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Clr>
                <a:srgbClr val="0033CC"/>
              </a:buClr>
              <a:buFont typeface="Wingdings" pitchFamily="2" charset="2"/>
              <a:buChar char="n"/>
            </a:pPr>
            <a:r>
              <a:rPr lang="en-US" sz="2400" dirty="0" smtClean="0">
                <a:solidFill>
                  <a:srgbClr val="003399"/>
                </a:solidFill>
                <a:latin typeface="+mn-lt"/>
              </a:rPr>
              <a:t>note:  number of live registers vs. original loop</a:t>
            </a:r>
          </a:p>
          <a:p>
            <a:pPr marL="342900" indent="-342900">
              <a:lnSpc>
                <a:spcPct val="90000"/>
              </a:lnSpc>
              <a:buClr>
                <a:srgbClr val="0033CC"/>
              </a:buClr>
              <a:buFont typeface="Wingdings" pitchFamily="2" charset="2"/>
              <a:buChar char="n"/>
            </a:pPr>
            <a:r>
              <a:rPr lang="en-IN" sz="1000" dirty="0" smtClean="0">
                <a:solidFill>
                  <a:srgbClr val="003399"/>
                </a:solidFill>
                <a:latin typeface="+mn-lt"/>
              </a:rPr>
              <a:t>this </a:t>
            </a:r>
            <a:r>
              <a:rPr lang="en-IN" sz="1000" dirty="0">
                <a:solidFill>
                  <a:srgbClr val="003399"/>
                </a:solidFill>
                <a:latin typeface="+mn-lt"/>
              </a:rPr>
              <a:t>loop will run in 27 clock cycles—each LD has 1 stall, each ADDD 2, the DADDUI 1, plus 14 instruction issue cycles—or 6.75 clock cycles for each of the four elements</a:t>
            </a:r>
            <a:endParaRPr lang="en-US" sz="1000" dirty="0" smtClean="0">
              <a:solidFill>
                <a:srgbClr val="0033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95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32788"/>
            <a:ext cx="8281987" cy="584775"/>
          </a:xfrm>
        </p:spPr>
        <p:txBody>
          <a:bodyPr/>
          <a:lstStyle/>
          <a:p>
            <a:r>
              <a:rPr lang="en-AU" sz="3200" dirty="0" smtClean="0"/>
              <a:t>Loop Unrolling/Pipeline Scheduling</a:t>
            </a:r>
            <a:endParaRPr lang="en-AU" sz="32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Pipeline schedule the unrolled loop: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buNone/>
            </a:pPr>
            <a:r>
              <a:rPr lang="en-US" sz="1600" dirty="0" smtClean="0"/>
              <a:t>Loop:	L.D F0,0(R1)</a:t>
            </a:r>
          </a:p>
          <a:p>
            <a:pPr>
              <a:buNone/>
            </a:pPr>
            <a:r>
              <a:rPr lang="en-US" sz="1600" dirty="0" smtClean="0"/>
              <a:t>		L.D F6,-8(R1)</a:t>
            </a:r>
          </a:p>
          <a:p>
            <a:pPr>
              <a:buNone/>
            </a:pPr>
            <a:r>
              <a:rPr lang="en-US" sz="1600" dirty="0" smtClean="0"/>
              <a:t>		L.D F10,-16(R1)</a:t>
            </a:r>
          </a:p>
          <a:p>
            <a:pPr>
              <a:buNone/>
            </a:pPr>
            <a:r>
              <a:rPr lang="en-US" sz="1600" dirty="0" smtClean="0"/>
              <a:t>		L.D F14,-24(R1)</a:t>
            </a:r>
          </a:p>
          <a:p>
            <a:pPr>
              <a:buNone/>
            </a:pPr>
            <a:r>
              <a:rPr lang="en-US" sz="1600" dirty="0" smtClean="0"/>
              <a:t>		ADD.D F4,F0,F2</a:t>
            </a:r>
          </a:p>
          <a:p>
            <a:pPr>
              <a:buNone/>
            </a:pPr>
            <a:r>
              <a:rPr lang="en-US" sz="1600" dirty="0" smtClean="0"/>
              <a:t>		ADD.D F8,F6,F2</a:t>
            </a:r>
          </a:p>
          <a:p>
            <a:pPr>
              <a:buNone/>
            </a:pPr>
            <a:r>
              <a:rPr lang="en-US" sz="1600" dirty="0" smtClean="0"/>
              <a:t>		ADD.D F12,F10,F2</a:t>
            </a:r>
          </a:p>
          <a:p>
            <a:pPr>
              <a:buNone/>
            </a:pPr>
            <a:r>
              <a:rPr lang="en-US" sz="1600" dirty="0" smtClean="0"/>
              <a:t>		ADD.D F16,F14,F2</a:t>
            </a:r>
          </a:p>
          <a:p>
            <a:pPr>
              <a:buNone/>
            </a:pPr>
            <a:r>
              <a:rPr lang="en-US" sz="1600" dirty="0" smtClean="0"/>
              <a:t>		S.D F4,0(R1)</a:t>
            </a:r>
          </a:p>
          <a:p>
            <a:pPr>
              <a:buNone/>
            </a:pPr>
            <a:r>
              <a:rPr lang="en-US" sz="1600" dirty="0" smtClean="0"/>
              <a:t>		S.D F8,-8(R1)</a:t>
            </a:r>
          </a:p>
          <a:p>
            <a:pPr>
              <a:buNone/>
            </a:pPr>
            <a:r>
              <a:rPr lang="en-US" sz="1600" dirty="0" smtClean="0"/>
              <a:t>		DADDUI R1,R1,#-32</a:t>
            </a:r>
          </a:p>
          <a:p>
            <a:pPr>
              <a:buNone/>
            </a:pPr>
            <a:r>
              <a:rPr lang="en-US" sz="1600" dirty="0" smtClean="0"/>
              <a:t>		S.D F12,16(R1)</a:t>
            </a:r>
          </a:p>
          <a:p>
            <a:pPr>
              <a:buNone/>
            </a:pPr>
            <a:r>
              <a:rPr lang="en-US" sz="1600" dirty="0" smtClean="0"/>
              <a:t>		S.D F16,8(R1)</a:t>
            </a:r>
          </a:p>
          <a:p>
            <a:pPr>
              <a:buNone/>
            </a:pPr>
            <a:r>
              <a:rPr lang="en-US" sz="1600" dirty="0" smtClean="0"/>
              <a:t>		BNE R1,R2,Loop</a:t>
            </a:r>
          </a:p>
          <a:p>
            <a:pPr>
              <a:buNone/>
            </a:pPr>
            <a:r>
              <a:rPr lang="en-IN" sz="1100" dirty="0"/>
              <a:t>The execution time of the unrolled loop has dropped to a total of 14 clock cycles, or 3.5 clock cycles per element</a:t>
            </a:r>
            <a:endParaRPr lang="en-US" sz="1100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93148" y="984024"/>
            <a:ext cx="233499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Compiler Techniques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Strip Mining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Unknown number of loop iterations?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Number of iterations = </a:t>
            </a:r>
            <a:r>
              <a:rPr lang="en-US" i="1" dirty="0" smtClean="0"/>
              <a:t>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Goal:  make </a:t>
            </a:r>
            <a:r>
              <a:rPr lang="en-US" i="1" dirty="0" smtClean="0"/>
              <a:t>k</a:t>
            </a:r>
            <a:r>
              <a:rPr lang="en-US" dirty="0" smtClean="0"/>
              <a:t> copies of the loop body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Generate pair of loops: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First executes </a:t>
            </a:r>
            <a:r>
              <a:rPr lang="en-US" i="1" dirty="0" smtClean="0"/>
              <a:t>n</a:t>
            </a:r>
            <a:r>
              <a:rPr lang="en-US" dirty="0" smtClean="0"/>
              <a:t> mod </a:t>
            </a:r>
            <a:r>
              <a:rPr lang="en-US" i="1" dirty="0" smtClean="0"/>
              <a:t>k</a:t>
            </a:r>
            <a:r>
              <a:rPr lang="en-US" dirty="0" smtClean="0"/>
              <a:t> times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Second executes </a:t>
            </a:r>
            <a:r>
              <a:rPr lang="en-US" i="1" dirty="0" smtClean="0"/>
              <a:t>n</a:t>
            </a:r>
            <a:r>
              <a:rPr lang="en-US" dirty="0" smtClean="0"/>
              <a:t> / </a:t>
            </a:r>
            <a:r>
              <a:rPr lang="en-US" i="1" dirty="0" smtClean="0"/>
              <a:t>k</a:t>
            </a:r>
            <a:r>
              <a:rPr lang="en-US" dirty="0" smtClean="0"/>
              <a:t> times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“Strip mining”</a:t>
            </a:r>
          </a:p>
          <a:p>
            <a:pPr lvl="2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93148" y="984024"/>
            <a:ext cx="233499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Compiler Techniques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Branch Prediction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Basic 2-bit predictor: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For each branch: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Predict taken or not taken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If the prediction is wrong two consecutive times, change prediction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Correlating predictor: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Multiple 2-bit predictors for each branch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One for each possible combination of outcomes of preceding </a:t>
            </a:r>
            <a:r>
              <a:rPr lang="en-US" sz="2000" i="1" dirty="0" smtClean="0"/>
              <a:t>n</a:t>
            </a:r>
            <a:r>
              <a:rPr lang="en-US" sz="2000" dirty="0" smtClean="0"/>
              <a:t> branches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Local predictor: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Multiple 2-bit predictors for each branch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One for each possible combination of outcomes for the last </a:t>
            </a:r>
            <a:r>
              <a:rPr lang="en-US" sz="2000" i="1" dirty="0" smtClean="0"/>
              <a:t>n</a:t>
            </a:r>
            <a:r>
              <a:rPr lang="en-US" sz="2000" dirty="0" smtClean="0"/>
              <a:t> occurrences of this branch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Tournament predictor: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Combine correlating predictor with local predictor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US" dirty="0"/>
              <a:t>Correlating predictor</a:t>
            </a:r>
            <a:r>
              <a:rPr lang="en-US" dirty="0" smtClean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Branch predictors that use the </a:t>
            </a:r>
            <a:r>
              <a:rPr lang="en-IN" dirty="0" err="1"/>
              <a:t>behavior</a:t>
            </a:r>
            <a:r>
              <a:rPr lang="en-IN" dirty="0"/>
              <a:t> of other branches to make a prediction are called correlating </a:t>
            </a:r>
            <a:r>
              <a:rPr lang="en-IN" dirty="0" smtClean="0"/>
              <a:t>p</a:t>
            </a:r>
            <a:r>
              <a:rPr lang="en-IN" dirty="0"/>
              <a:t>redictors or two-level predictors. </a:t>
            </a:r>
          </a:p>
          <a:p>
            <a:endParaRPr lang="en-IN" dirty="0" smtClean="0"/>
          </a:p>
          <a:p>
            <a:r>
              <a:rPr lang="en-IN" dirty="0"/>
              <a:t>if (</a:t>
            </a:r>
            <a:r>
              <a:rPr lang="en-IN" dirty="0" err="1"/>
              <a:t>aa</a:t>
            </a:r>
            <a:r>
              <a:rPr lang="en-IN" dirty="0"/>
              <a:t>==2) </a:t>
            </a:r>
            <a:r>
              <a:rPr lang="en-IN" dirty="0" err="1"/>
              <a:t>aa</a:t>
            </a:r>
            <a:r>
              <a:rPr lang="en-IN" dirty="0"/>
              <a:t>=0; </a:t>
            </a:r>
            <a:endParaRPr lang="en-IN" dirty="0" smtClean="0"/>
          </a:p>
          <a:p>
            <a:r>
              <a:rPr lang="en-IN" dirty="0" smtClean="0"/>
              <a:t>if </a:t>
            </a:r>
            <a:r>
              <a:rPr lang="en-IN" dirty="0"/>
              <a:t>(bb==2) bb=0; </a:t>
            </a:r>
            <a:endParaRPr lang="en-IN" dirty="0" smtClean="0"/>
          </a:p>
          <a:p>
            <a:r>
              <a:rPr lang="en-IN" dirty="0" smtClean="0"/>
              <a:t>if </a:t>
            </a:r>
            <a:r>
              <a:rPr lang="en-IN" dirty="0"/>
              <a:t>(</a:t>
            </a:r>
            <a:r>
              <a:rPr lang="en-IN" dirty="0" err="1"/>
              <a:t>aa</a:t>
            </a:r>
            <a:r>
              <a:rPr lang="en-IN" dirty="0"/>
              <a:t>!=bb) </a:t>
            </a:r>
          </a:p>
          <a:p>
            <a:endParaRPr lang="en-US" dirty="0" smtClean="0"/>
          </a:p>
          <a:p>
            <a:r>
              <a:rPr lang="en-IN" sz="1600" dirty="0"/>
              <a:t>Let’s label these branches b1, b2, and b3. The key observation is that the </a:t>
            </a:r>
            <a:r>
              <a:rPr lang="en-IN" sz="1600" dirty="0" err="1"/>
              <a:t>behavior</a:t>
            </a:r>
            <a:r>
              <a:rPr lang="en-IN" sz="1600" dirty="0"/>
              <a:t> of branch b3 is correlated with the </a:t>
            </a:r>
            <a:r>
              <a:rPr lang="en-IN" sz="1600" dirty="0" err="1"/>
              <a:t>behavior</a:t>
            </a:r>
            <a:r>
              <a:rPr lang="en-IN" sz="1600" dirty="0"/>
              <a:t> of branches b1 and b2. Clearly, if branches b1 and b2 are both not taken (i.e., if the conditions both evaluate to true and </a:t>
            </a:r>
            <a:r>
              <a:rPr lang="en-IN" sz="1600" dirty="0" err="1"/>
              <a:t>aa</a:t>
            </a:r>
            <a:r>
              <a:rPr lang="en-IN" sz="1600" dirty="0"/>
              <a:t> and bb are both assigned 0), then b3 will be taken, since </a:t>
            </a:r>
            <a:r>
              <a:rPr lang="en-IN" sz="1600" dirty="0" err="1"/>
              <a:t>aa</a:t>
            </a:r>
            <a:r>
              <a:rPr lang="en-IN" sz="1600" dirty="0"/>
              <a:t> and bb are clearly equal.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203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2m × n × Number of prediction entries selected by the branch address</a:t>
            </a:r>
          </a:p>
          <a:p>
            <a:endParaRPr lang="en-IN" dirty="0" smtClean="0"/>
          </a:p>
          <a:p>
            <a:r>
              <a:rPr lang="en-IN" dirty="0" smtClean="0"/>
              <a:t>How </a:t>
            </a:r>
            <a:r>
              <a:rPr lang="en-IN" dirty="0"/>
              <a:t>many bits are in the (0,2) branch predictor with 4K entries? How many entries are in a (2,2) predictor with the same number of bits? </a:t>
            </a:r>
          </a:p>
          <a:p>
            <a:r>
              <a:rPr lang="en-IN" dirty="0"/>
              <a:t>Answer The predictor with 4K entries has 20 × 2 × 4K = 8K bits 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69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Branch Prediction Performance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lang="en-US" sz="2400" kern="0" dirty="0" smtClean="0">
              <a:solidFill>
                <a:srgbClr val="003399"/>
              </a:solidFill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lang="en-US" sz="2400" kern="0" dirty="0" smtClean="0">
              <a:solidFill>
                <a:srgbClr val="003399"/>
              </a:solidFill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lang="en-US" sz="2400" kern="0" dirty="0" smtClean="0">
              <a:solidFill>
                <a:srgbClr val="003399"/>
              </a:solidFill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lang="en-US" sz="2400" kern="0" dirty="0" smtClean="0">
              <a:solidFill>
                <a:srgbClr val="003399"/>
              </a:solidFill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lang="en-US" sz="2400" kern="0" dirty="0" smtClean="0">
              <a:solidFill>
                <a:srgbClr val="003399"/>
              </a:solidFill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 predictor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performance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787499"/>
            <a:ext cx="836295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Pipelining become universal technique in 1985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Overlaps execution of instructions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Exploits “Instruction Level Parallelism”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Beyond this, there are two main approaches: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Hardware-based dynamic approaches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Used in server and desktop processors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Not used as extensively in PMP processors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Compiler-based static approaches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Not as successful outside of scientific applications</a:t>
            </a:r>
          </a:p>
          <a:p>
            <a:pPr lvl="2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Introduction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Dynamic Scheduling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Rearrange order of instructions to reduce stalls while maintaining data flow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Run time, H/W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Advantages: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Compiler doesn’t need to have knowledge of microarchitecture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Handles cases where dependencies are unknown at compile time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Disadvantage: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Substantial increase in hardware complexity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Complicates exceptions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Dynamic Scheduling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Dynamic scheduling implies: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Out-of-order execution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Out-of-order completion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Creates the possibility for WAR and WAW hazards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Tomasulo’s Approach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Tracks when operands are available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Introduces register renaming in hardware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Minimizes WAW and WAR hazards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Register Renaming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Example: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	DIV.D F0,F2,F4</a:t>
            </a:r>
          </a:p>
          <a:p>
            <a:pPr>
              <a:buNone/>
            </a:pPr>
            <a:r>
              <a:rPr lang="en-US" sz="2400" dirty="0" smtClean="0"/>
              <a:t>	ADD.D </a:t>
            </a:r>
            <a:r>
              <a:rPr lang="en-US" sz="2400" dirty="0" smtClean="0">
                <a:solidFill>
                  <a:srgbClr val="FF0000"/>
                </a:solidFill>
              </a:rPr>
              <a:t>F6</a:t>
            </a:r>
            <a:r>
              <a:rPr lang="en-US" sz="2400" dirty="0" smtClean="0"/>
              <a:t>,F0,F8</a:t>
            </a:r>
          </a:p>
          <a:p>
            <a:pPr>
              <a:buNone/>
            </a:pPr>
            <a:r>
              <a:rPr lang="en-US" sz="2400" dirty="0" smtClean="0"/>
              <a:t>	S.D F6,0(R1)</a:t>
            </a:r>
          </a:p>
          <a:p>
            <a:pPr>
              <a:buNone/>
            </a:pPr>
            <a:r>
              <a:rPr lang="en-US" sz="2400" dirty="0" smtClean="0"/>
              <a:t>	SUB.D F8,F10,F14</a:t>
            </a:r>
          </a:p>
          <a:p>
            <a:pPr>
              <a:buNone/>
            </a:pPr>
            <a:r>
              <a:rPr lang="en-US" sz="2400" dirty="0" smtClean="0"/>
              <a:t>	MUL.D </a:t>
            </a:r>
            <a:r>
              <a:rPr lang="en-US" sz="2400" dirty="0" smtClean="0">
                <a:solidFill>
                  <a:srgbClr val="FF0000"/>
                </a:solidFill>
              </a:rPr>
              <a:t>F6</a:t>
            </a:r>
            <a:r>
              <a:rPr lang="en-US" sz="2400" dirty="0" smtClean="0"/>
              <a:t>,F10,F8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+ name dependence with F6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3445024" y="2667000"/>
            <a:ext cx="890588" cy="857250"/>
          </a:xfrm>
          <a:custGeom>
            <a:avLst/>
            <a:gdLst>
              <a:gd name="connsiteX0" fmla="*/ 0 w 890588"/>
              <a:gd name="connsiteY0" fmla="*/ 0 h 857250"/>
              <a:gd name="connsiteX1" fmla="*/ 828675 w 890588"/>
              <a:gd name="connsiteY1" fmla="*/ 333375 h 857250"/>
              <a:gd name="connsiteX2" fmla="*/ 371475 w 890588"/>
              <a:gd name="connsiteY2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588" h="857250">
                <a:moveTo>
                  <a:pt x="0" y="0"/>
                </a:moveTo>
                <a:cubicBezTo>
                  <a:pt x="383381" y="95250"/>
                  <a:pt x="766763" y="190500"/>
                  <a:pt x="828675" y="333375"/>
                </a:cubicBezTo>
                <a:cubicBezTo>
                  <a:pt x="890588" y="476250"/>
                  <a:pt x="631031" y="666750"/>
                  <a:pt x="371475" y="8572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8459" y="278092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003399"/>
                </a:solidFill>
                <a:latin typeface="+mn-lt"/>
              </a:rPr>
              <a:t>antidependence</a:t>
            </a:r>
            <a:endParaRPr lang="en-US" sz="2000" dirty="0" smtClean="0">
              <a:solidFill>
                <a:srgbClr val="003399"/>
              </a:solidFill>
              <a:latin typeface="+mn-lt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2987824" y="3162300"/>
            <a:ext cx="1965325" cy="847725"/>
          </a:xfrm>
          <a:custGeom>
            <a:avLst/>
            <a:gdLst>
              <a:gd name="connsiteX0" fmla="*/ 0 w 1965325"/>
              <a:gd name="connsiteY0" fmla="*/ 0 h 847725"/>
              <a:gd name="connsiteX1" fmla="*/ 1847850 w 1965325"/>
              <a:gd name="connsiteY1" fmla="*/ 342900 h 847725"/>
              <a:gd name="connsiteX2" fmla="*/ 704850 w 1965325"/>
              <a:gd name="connsiteY2" fmla="*/ 847725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325" h="847725">
                <a:moveTo>
                  <a:pt x="0" y="0"/>
                </a:moveTo>
                <a:cubicBezTo>
                  <a:pt x="865187" y="100806"/>
                  <a:pt x="1730375" y="201613"/>
                  <a:pt x="1847850" y="342900"/>
                </a:cubicBezTo>
                <a:cubicBezTo>
                  <a:pt x="1965325" y="484187"/>
                  <a:pt x="1335087" y="665956"/>
                  <a:pt x="704850" y="847725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4523" y="335699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003399"/>
                </a:solidFill>
                <a:latin typeface="+mn-lt"/>
              </a:rPr>
              <a:t>antidependence</a:t>
            </a:r>
            <a:endParaRPr lang="en-US" sz="2000" dirty="0" smtClean="0">
              <a:solidFill>
                <a:srgbClr val="003399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Register Renaming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Example: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	DIV.D F0,F2,F4</a:t>
            </a:r>
          </a:p>
          <a:p>
            <a:pPr>
              <a:buNone/>
            </a:pPr>
            <a:r>
              <a:rPr lang="en-US" sz="2400" dirty="0" smtClean="0"/>
              <a:t>	ADD.D </a:t>
            </a:r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en-US" sz="2400" dirty="0" smtClean="0"/>
              <a:t>,F0,F8</a:t>
            </a:r>
          </a:p>
          <a:p>
            <a:pPr>
              <a:buNone/>
            </a:pPr>
            <a:r>
              <a:rPr lang="en-US" sz="2400" dirty="0" smtClean="0"/>
              <a:t>	S.D </a:t>
            </a:r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en-US" sz="2400" dirty="0" smtClean="0"/>
              <a:t>,0(R1)</a:t>
            </a:r>
          </a:p>
          <a:p>
            <a:pPr>
              <a:buNone/>
            </a:pPr>
            <a:r>
              <a:rPr lang="en-US" sz="2400" dirty="0" smtClean="0"/>
              <a:t>	SUB.D </a:t>
            </a:r>
            <a:r>
              <a:rPr lang="en-US" sz="2400" dirty="0" smtClean="0">
                <a:solidFill>
                  <a:srgbClr val="00B050"/>
                </a:solidFill>
              </a:rPr>
              <a:t>T</a:t>
            </a:r>
            <a:r>
              <a:rPr lang="en-US" sz="2400" dirty="0" smtClean="0"/>
              <a:t>,F10,F14</a:t>
            </a:r>
          </a:p>
          <a:p>
            <a:pPr>
              <a:buNone/>
            </a:pPr>
            <a:r>
              <a:rPr lang="en-US" sz="2400" dirty="0" smtClean="0"/>
              <a:t>	MUL.D </a:t>
            </a:r>
            <a:r>
              <a:rPr lang="en-US" sz="2400" dirty="0" smtClean="0">
                <a:solidFill>
                  <a:srgbClr val="000099"/>
                </a:solidFill>
              </a:rPr>
              <a:t>F6,</a:t>
            </a:r>
            <a:r>
              <a:rPr lang="en-US" sz="2400" dirty="0" smtClean="0"/>
              <a:t>F10,</a:t>
            </a:r>
            <a:r>
              <a:rPr lang="en-US" sz="2400" dirty="0" smtClean="0">
                <a:solidFill>
                  <a:srgbClr val="00B050"/>
                </a:solidFill>
              </a:rPr>
              <a:t>T</a:t>
            </a:r>
          </a:p>
          <a:p>
            <a:pPr>
              <a:buNone/>
            </a:pP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400" dirty="0" smtClean="0"/>
              <a:t>Now only RAW hazards remain, which can be strictly ordered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Tomasulo’s</a:t>
            </a:r>
            <a:r>
              <a:rPr lang="en-AU" dirty="0"/>
              <a:t>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technique for out of order execution</a:t>
            </a:r>
          </a:p>
          <a:p>
            <a:r>
              <a:rPr lang="en-US" dirty="0" smtClean="0"/>
              <a:t>Used IBM 360 Machine</a:t>
            </a:r>
          </a:p>
          <a:p>
            <a:r>
              <a:rPr lang="en-US" dirty="0" smtClean="0"/>
              <a:t>Determine which instruction are ready </a:t>
            </a:r>
            <a:r>
              <a:rPr lang="en-US" dirty="0" err="1" smtClean="0"/>
              <a:t>sothat</a:t>
            </a:r>
            <a:r>
              <a:rPr lang="en-US" dirty="0" smtClean="0"/>
              <a:t> they can go in next cycle and which instruction still has to wait there inputs to be produce,</a:t>
            </a:r>
          </a:p>
          <a:p>
            <a:r>
              <a:rPr lang="en-US" dirty="0" smtClean="0"/>
              <a:t>It also includes the form of register renaming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23" y="4581128"/>
            <a:ext cx="62007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9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Example: How TA works?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16192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79" y="3483882"/>
            <a:ext cx="143827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736"/>
            <a:ext cx="12192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Register Renaming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Register renaming is provided by reservation stations (RS)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Contains: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The instruction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Buffered operand values (when available)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Reservation station number of instruction providing the operand values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RS fetches and buffers an operand as soon as it becomes available (not necessarily involving register file)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Pending instructions designate the RS to which they will send their output</a:t>
            </a:r>
          </a:p>
          <a:p>
            <a:pPr lvl="2">
              <a:lnSpc>
                <a:spcPct val="90000"/>
              </a:lnSpc>
            </a:pPr>
            <a:r>
              <a:rPr lang="en-US" sz="1600" dirty="0" smtClean="0"/>
              <a:t>Result values broadcast on a result bus, called the common data bus (CDB)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Only the last output updates the register file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As instructions are issued, the register </a:t>
            </a:r>
            <a:r>
              <a:rPr lang="en-US" sz="2000" dirty="0" err="1" smtClean="0"/>
              <a:t>specifiers</a:t>
            </a:r>
            <a:r>
              <a:rPr lang="en-US" sz="2000" dirty="0" smtClean="0"/>
              <a:t> are renamed with the reservation station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May be more reservation stations than registers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860004"/>
            <a:ext cx="554355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err="1" smtClean="0"/>
              <a:t>Tomasulo’s</a:t>
            </a:r>
            <a:r>
              <a:rPr lang="en-AU" dirty="0" smtClean="0"/>
              <a:t> Algorithm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Load and store buffers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Contain data and addresses, act like reservation stations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Top-level design: 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err="1" smtClean="0"/>
              <a:t>Tomasulo’s</a:t>
            </a:r>
            <a:r>
              <a:rPr lang="en-AU" dirty="0" smtClean="0"/>
              <a:t> Algorithm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Three Steps: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Issue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Get next instruction from FIFO queue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If available RS, issue the instruction to the RS with operand values if available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If operand values not available, stall the instruction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Execute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When operand becomes available, store it in any reservation stations waiting for it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When all operands are ready, issue the instruction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Loads and store maintained in program order through effective address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No instruction allowed to initiate execution until all branches that proceed it in program order have completed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Write result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Write result on CDB into reservation stations and store buffers</a:t>
            </a:r>
          </a:p>
          <a:p>
            <a:pPr lvl="3">
              <a:lnSpc>
                <a:spcPct val="90000"/>
              </a:lnSpc>
            </a:pPr>
            <a:r>
              <a:rPr lang="en-US" sz="1600" dirty="0" smtClean="0"/>
              <a:t>(Stores must wait until address and value are received)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Example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0143" y="990961"/>
            <a:ext cx="6304185" cy="5102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Instruction-Level Parallelism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When exploiting instruction-level parallelism, goal is to maximize CPI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Pipeline CPI =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Ideal pipeline CPI +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Structural stalls +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Data hazard stalls +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Control stalls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Parallelism with basic block is limited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Typical size of basic block = 3-6 instructions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Must optimize across branches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Introduction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Hardware-Based Speculation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Execute instructions along predicted execution paths but only commit the results if prediction was correct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Instruction commit:  allowing an instruction to update the register file when instruction is no longer speculative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Need an additional piece of hardware to prevent any irrevocable action until an instruction commits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I.e. updating state or taking an execution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Reorder Buffer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Reorder buffer – holds the result of instruction between completion and commit</a:t>
            </a:r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06870"/>
            <a:ext cx="7876390" cy="364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1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Reorder Buffer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662473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Reorder Buffer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1"/>
            <a:ext cx="7344816" cy="467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72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Reorder Buffer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8349087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6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Reorder Buffer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727280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7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Reorder Buffer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809241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85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Reorder Buffer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34481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48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Reorder Buffer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3"/>
            <a:ext cx="820891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9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5"/>
            <a:ext cx="7992887" cy="486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9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Dependence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Loop-Level Parallelism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Unroll loop statically or dynamically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Use SIMD (vector processors and GPUs)</a:t>
            </a:r>
          </a:p>
          <a:p>
            <a:pPr lvl="1"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Challenges: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Data dependency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Instruction </a:t>
            </a:r>
            <a:r>
              <a:rPr lang="en-US" sz="2000" i="1" dirty="0" smtClean="0"/>
              <a:t>j</a:t>
            </a:r>
            <a:r>
              <a:rPr lang="en-US" sz="2000" dirty="0" smtClean="0"/>
              <a:t> is data dependent on instruction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if</a:t>
            </a:r>
          </a:p>
          <a:p>
            <a:pPr lvl="3">
              <a:lnSpc>
                <a:spcPct val="90000"/>
              </a:lnSpc>
            </a:pPr>
            <a:r>
              <a:rPr lang="en-US" sz="1800" dirty="0" smtClean="0"/>
              <a:t>Instruction </a:t>
            </a:r>
            <a:r>
              <a:rPr lang="en-US" sz="1800" i="1" dirty="0" err="1" smtClean="0"/>
              <a:t>i</a:t>
            </a:r>
            <a:r>
              <a:rPr lang="en-US" sz="1800" dirty="0" smtClean="0"/>
              <a:t> produces a result that may be used by instruction </a:t>
            </a:r>
            <a:r>
              <a:rPr lang="en-US" sz="1800" i="1" dirty="0" smtClean="0"/>
              <a:t>j</a:t>
            </a:r>
          </a:p>
          <a:p>
            <a:pPr lvl="3">
              <a:lnSpc>
                <a:spcPct val="90000"/>
              </a:lnSpc>
            </a:pPr>
            <a:r>
              <a:rPr lang="en-US" sz="1800" dirty="0" smtClean="0"/>
              <a:t>Instruction </a:t>
            </a:r>
            <a:r>
              <a:rPr lang="en-US" sz="1800" i="1" dirty="0" smtClean="0"/>
              <a:t>j</a:t>
            </a:r>
            <a:r>
              <a:rPr lang="en-US" sz="1800" dirty="0" smtClean="0"/>
              <a:t> is data dependent on instruction </a:t>
            </a:r>
            <a:r>
              <a:rPr lang="en-US" sz="1800" i="1" dirty="0" smtClean="0"/>
              <a:t>k</a:t>
            </a:r>
            <a:r>
              <a:rPr lang="en-US" sz="1800" dirty="0" smtClean="0"/>
              <a:t> and instruction </a:t>
            </a:r>
            <a:r>
              <a:rPr lang="en-US" sz="1800" i="1" dirty="0" smtClean="0"/>
              <a:t>k</a:t>
            </a:r>
            <a:r>
              <a:rPr lang="en-US" sz="1800" dirty="0" smtClean="0"/>
              <a:t> is data dependent on instruction </a:t>
            </a:r>
            <a:r>
              <a:rPr lang="en-US" sz="1800" i="1" dirty="0" err="1" smtClean="0"/>
              <a:t>i</a:t>
            </a:r>
            <a:endParaRPr lang="en-US" sz="1800" i="1" dirty="0" smtClean="0"/>
          </a:p>
          <a:p>
            <a:pPr lvl="3">
              <a:lnSpc>
                <a:spcPct val="90000"/>
              </a:lnSpc>
            </a:pPr>
            <a:endParaRPr lang="en-US" sz="1800" i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Dependent instructions cannot be executed simultaneously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Introduction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6984776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535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756084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2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776864" cy="4983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3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7344816" cy="511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13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7488831" cy="504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2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720079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9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27280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52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Reorder Buffer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Register values and memory values are not written until an instruction commits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On </a:t>
            </a:r>
            <a:r>
              <a:rPr lang="en-US" dirty="0" err="1" smtClean="0"/>
              <a:t>misprediction</a:t>
            </a:r>
            <a:r>
              <a:rPr lang="en-US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Speculated entries in ROB are cleared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Exceptions: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Not recognized until it is ready to commit</a:t>
            </a:r>
          </a:p>
          <a:p>
            <a:pPr lvl="1">
              <a:lnSpc>
                <a:spcPct val="90000"/>
              </a:lnSpc>
              <a:buNone/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Branch Prediction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 smtClean="0"/>
              <a:t>Multiple Issue and Static Scheduling</a:t>
            </a:r>
            <a:endParaRPr lang="en-AU" sz="36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To achieve CPI &lt; 1, need to complete multiple instructions per clock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Solutions: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Statically scheduled superscalar processors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VLIW (very long instruction word) processors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dynamically scheduled superscalar processors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23238"/>
            <a:ext cx="7776864" cy="1649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 smtClean="0"/>
              <a:t>Multiple Issue and Static Scheduling</a:t>
            </a:r>
            <a:endParaRPr lang="en-AU" sz="36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792088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9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Dependence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Dependencies are a property of programs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Pipeline organization determines if dependence is detected and if it causes a stall</a:t>
            </a:r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Data dependence conveys: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Possibility of a hazard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Order in which results must be calculated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Upper bound on exploitable instruction level parallelism</a:t>
            </a:r>
          </a:p>
          <a:p>
            <a:pPr lvl="1"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Dependencies that flow through memory locations are difficult to detect</a:t>
            </a: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Introduction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 smtClean="0"/>
              <a:t>Multiple Issue and Static Scheduling</a:t>
            </a:r>
            <a:endParaRPr lang="en-AU" sz="36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124744"/>
            <a:ext cx="756084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4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 smtClean="0"/>
              <a:t>Multiple Issue and Static Scheduling</a:t>
            </a:r>
            <a:endParaRPr lang="en-AU" sz="36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8146964" cy="48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1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 smtClean="0"/>
              <a:t>Multiple Issue and Static Scheduling</a:t>
            </a:r>
            <a:endParaRPr lang="en-AU" sz="36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052736"/>
            <a:ext cx="8164425" cy="511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2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 smtClean="0"/>
              <a:t>Multiple Issue and Static Scheduling</a:t>
            </a:r>
            <a:endParaRPr lang="en-AU" sz="3600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727280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751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 smtClean="0"/>
              <a:t>Multiple Issue and Static Scheduling</a:t>
            </a:r>
            <a:endParaRPr lang="en-AU" sz="3600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36712"/>
            <a:ext cx="712879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80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692696"/>
            <a:ext cx="8270875" cy="554459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7704855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5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VLIW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770485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38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-505876"/>
            <a:ext cx="8281987" cy="1630620"/>
          </a:xfrm>
        </p:spPr>
        <p:txBody>
          <a:bodyPr/>
          <a:lstStyle/>
          <a:p>
            <a:r>
              <a:rPr lang="en-AU" dirty="0"/>
              <a:t>Multiple Issue and Static Scheduling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7344816" cy="504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232788"/>
            <a:ext cx="8281987" cy="584775"/>
          </a:xfrm>
        </p:spPr>
        <p:txBody>
          <a:bodyPr/>
          <a:lstStyle/>
          <a:p>
            <a:r>
              <a:rPr lang="en-AU" sz="3200" dirty="0"/>
              <a:t>Multiple Issue and Static Scheduling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770485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35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232788"/>
            <a:ext cx="8281987" cy="584775"/>
          </a:xfrm>
        </p:spPr>
        <p:txBody>
          <a:bodyPr/>
          <a:lstStyle/>
          <a:p>
            <a:r>
              <a:rPr lang="en-AU" sz="3200" dirty="0"/>
              <a:t>Multiple Issue and Static Scheduling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806489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78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Dependence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Two instructions use the same name but no flow of information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Not a true data dependence, </a:t>
            </a:r>
            <a:r>
              <a:rPr lang="en-US" sz="2400" i="1" dirty="0" smtClean="0"/>
              <a:t>but is a problem when reordering instructions</a:t>
            </a:r>
          </a:p>
          <a:p>
            <a:pPr lvl="1">
              <a:lnSpc>
                <a:spcPct val="90000"/>
              </a:lnSpc>
            </a:pPr>
            <a:r>
              <a:rPr lang="en-US" sz="2400" i="1" dirty="0" err="1" smtClean="0"/>
              <a:t>Antidependence</a:t>
            </a:r>
            <a:r>
              <a:rPr lang="en-US" sz="2400" dirty="0" smtClean="0"/>
              <a:t>:  instruction j writes a register or memory location that instruction </a:t>
            </a:r>
            <a:r>
              <a:rPr lang="en-US" sz="2400" dirty="0" err="1" smtClean="0"/>
              <a:t>i</a:t>
            </a:r>
            <a:r>
              <a:rPr lang="en-US" sz="2400" dirty="0" smtClean="0"/>
              <a:t> reads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Initial ordering (</a:t>
            </a:r>
            <a:r>
              <a:rPr lang="en-US" sz="2000" dirty="0" err="1" smtClean="0"/>
              <a:t>i</a:t>
            </a:r>
            <a:r>
              <a:rPr lang="en-US" sz="2000" dirty="0" smtClean="0"/>
              <a:t> before j) must be preserved</a:t>
            </a:r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Output dependence</a:t>
            </a:r>
            <a:r>
              <a:rPr lang="en-US" sz="2400" dirty="0" smtClean="0"/>
              <a:t>:  instruction </a:t>
            </a:r>
            <a:r>
              <a:rPr lang="en-US" sz="2400" dirty="0" err="1" smtClean="0"/>
              <a:t>i</a:t>
            </a:r>
            <a:r>
              <a:rPr lang="en-US" sz="2400" dirty="0" smtClean="0"/>
              <a:t> and instruction j write the same register or memory location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Ordering must be preserved</a:t>
            </a:r>
          </a:p>
          <a:p>
            <a:pPr lvl="2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To resolve, use renaming techniques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Introduction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232788"/>
            <a:ext cx="8281987" cy="584775"/>
          </a:xfrm>
        </p:spPr>
        <p:txBody>
          <a:bodyPr/>
          <a:lstStyle/>
          <a:p>
            <a:r>
              <a:rPr lang="en-AU" sz="3200" dirty="0"/>
              <a:t>Multiple Issue and Static Scheduling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65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7560840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1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63284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0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232788"/>
            <a:ext cx="8281987" cy="584775"/>
          </a:xfrm>
        </p:spPr>
        <p:txBody>
          <a:bodyPr/>
          <a:lstStyle/>
          <a:p>
            <a:r>
              <a:rPr lang="en-AU" sz="3200" dirty="0"/>
              <a:t>Multiple Issue and </a:t>
            </a:r>
            <a:r>
              <a:rPr lang="en-AU" sz="3200" dirty="0" err="1" smtClean="0"/>
              <a:t>Dynmaic</a:t>
            </a:r>
            <a:r>
              <a:rPr lang="en-AU" sz="3200" dirty="0" smtClean="0"/>
              <a:t> Scheduling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056784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232788"/>
            <a:ext cx="8281987" cy="584775"/>
          </a:xfrm>
        </p:spPr>
        <p:txBody>
          <a:bodyPr/>
          <a:lstStyle/>
          <a:p>
            <a:r>
              <a:rPr lang="en-AU" sz="3200" dirty="0"/>
              <a:t>Multiple Issue and </a:t>
            </a:r>
            <a:r>
              <a:rPr lang="en-AU" sz="3200" dirty="0" err="1"/>
              <a:t>Dynmaic</a:t>
            </a:r>
            <a:r>
              <a:rPr lang="en-AU" sz="3200" dirty="0"/>
              <a:t> Scheduling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12879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60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12879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5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Example(no Speculation)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776864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90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984776" cy="504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29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Example(with speculation)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8064895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84887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53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Other Factors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Data Hazards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Read after write (RAW)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Write after write (WAW)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Write after read (WAR)</a:t>
            </a:r>
          </a:p>
          <a:p>
            <a:pPr lvl="1"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Control Dependence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Ordering of instruction </a:t>
            </a:r>
            <a:r>
              <a:rPr lang="en-US" sz="2400" dirty="0" err="1" smtClean="0"/>
              <a:t>i</a:t>
            </a:r>
            <a:r>
              <a:rPr lang="en-US" sz="2400" dirty="0" smtClean="0"/>
              <a:t> with respect to a branch instruction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Instruction control dependent on a branch cannot be moved before the branch so that its execution is no longer controller by the branch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/>
              <a:t>An instruction not control dependent on a branch cannot be moved after the branch so that its execution is controlled by the branch</a:t>
            </a: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Introduction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56084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08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14" y="1052736"/>
            <a:ext cx="7992888" cy="4996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0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704856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79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763284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3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770485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361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763284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8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92088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6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776864" cy="48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5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6912768" cy="496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19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0728"/>
            <a:ext cx="6552728" cy="48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80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08549" y="909514"/>
            <a:ext cx="4967907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OR instruction dependent on DADDU and DSUBU</a:t>
            </a:r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Assume R4 isn’t used after skip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Possible to move DSUBU before the branch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Introduction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536" y="908720"/>
            <a:ext cx="3096344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</a:t>
            </a:r>
            <a:r>
              <a:rPr kumimoji="0" lang="en-US" sz="2400" b="0" i="0" u="sng" strike="noStrike" kern="0" cap="none" spc="0" normalizeH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1:</a:t>
            </a:r>
            <a:endParaRPr kumimoji="0" lang="en-US" sz="2400" b="0" i="0" u="sng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DADDU R1,R2,R3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lang="en-US" sz="2000" kern="0" dirty="0" smtClean="0">
                <a:solidFill>
                  <a:srgbClr val="003399"/>
                </a:solidFill>
                <a:latin typeface="+mn-lt"/>
              </a:rPr>
              <a:t>	BEQZ R4,L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DSUBU R1,R1,R6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lang="en-US" sz="2000" kern="0" dirty="0" smtClean="0">
                <a:solidFill>
                  <a:srgbClr val="003399"/>
                </a:solidFill>
                <a:latin typeface="+mn-lt"/>
              </a:rPr>
              <a:t>L:	…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OR R7,R1,R8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lang="en-US" sz="2000" kern="0" dirty="0" smtClean="0">
              <a:solidFill>
                <a:srgbClr val="003399"/>
              </a:solidFill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Arial" pitchFamily="34" charset="0"/>
              <a:buChar char="•"/>
              <a:tabLst/>
              <a:defRPr/>
            </a:pPr>
            <a:r>
              <a:rPr lang="en-US" sz="2400" u="sng" kern="0" dirty="0" smtClean="0">
                <a:solidFill>
                  <a:srgbClr val="003399"/>
                </a:solidFill>
                <a:latin typeface="+mn-lt"/>
              </a:rPr>
              <a:t>Example 2: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lang="en-US" sz="2000" kern="0" noProof="0" dirty="0" smtClean="0">
                <a:solidFill>
                  <a:srgbClr val="003399"/>
                </a:solidFill>
                <a:latin typeface="+mn-lt"/>
              </a:rPr>
              <a:t>	DADDU R1,R2,R3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BEQZ R12,skip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lang="en-US" sz="2000" kern="0" noProof="0" dirty="0" smtClean="0">
                <a:solidFill>
                  <a:srgbClr val="003399"/>
                </a:solidFill>
                <a:latin typeface="+mn-lt"/>
              </a:rPr>
              <a:t>	DSUBU R4,R5,R6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DADDU R5,R4,R9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lang="en-US" sz="2000" kern="0" noProof="0" dirty="0" smtClean="0">
                <a:solidFill>
                  <a:srgbClr val="003399"/>
                </a:solidFill>
                <a:latin typeface="+mn-lt"/>
              </a:rPr>
              <a:t>skip: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OR</a:t>
            </a:r>
            <a:r>
              <a:rPr kumimoji="0" lang="en-US" sz="2000" b="0" i="0" u="none" strike="noStrike" kern="0" cap="none" spc="0" normalizeH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R7,R8,R9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7416824" cy="446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70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7416824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32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99288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3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7848872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7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 smtClean="0"/>
              <a:t>Multiple Issue</a:t>
            </a:r>
            <a:endParaRPr lang="en-AU" sz="3600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124744"/>
            <a:ext cx="80772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VLIW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820891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64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VLIW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7848872" cy="468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62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VLIW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770485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7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VLIW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92088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7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VLIW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7560839" cy="460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15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Copyright © 2012,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32788"/>
            <a:ext cx="8281987" cy="584775"/>
          </a:xfrm>
        </p:spPr>
        <p:txBody>
          <a:bodyPr/>
          <a:lstStyle/>
          <a:p>
            <a:r>
              <a:rPr lang="en-AU" sz="3200" dirty="0" smtClean="0"/>
              <a:t>Compiler Techniques for Exposing ILP</a:t>
            </a:r>
            <a:endParaRPr lang="en-AU" sz="32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Pipeline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Separate dependent instruction from the source instruction by the pipeline latency of the source instruction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90000"/>
              </a:lnSpc>
              <a:buNone/>
            </a:pPr>
            <a:r>
              <a:rPr lang="en-US" dirty="0" smtClean="0"/>
              <a:t>for (</a:t>
            </a:r>
            <a:r>
              <a:rPr lang="en-US" dirty="0" err="1" smtClean="0"/>
              <a:t>i</a:t>
            </a:r>
            <a:r>
              <a:rPr lang="en-US" dirty="0" smtClean="0"/>
              <a:t>=999; </a:t>
            </a:r>
            <a:r>
              <a:rPr lang="en-US" dirty="0" err="1" smtClean="0"/>
              <a:t>i</a:t>
            </a:r>
            <a:r>
              <a:rPr lang="en-US" dirty="0" smtClean="0"/>
              <a:t>&gt;=0; </a:t>
            </a:r>
            <a:r>
              <a:rPr lang="en-US" dirty="0" err="1" smtClean="0"/>
              <a:t>i</a:t>
            </a:r>
            <a:r>
              <a:rPr lang="en-US" dirty="0" smtClean="0"/>
              <a:t>=i-1)</a:t>
            </a:r>
          </a:p>
          <a:p>
            <a:pPr lvl="1">
              <a:lnSpc>
                <a:spcPct val="90000"/>
              </a:lnSpc>
              <a:buNone/>
            </a:pPr>
            <a:r>
              <a:rPr lang="en-US" dirty="0" smtClean="0"/>
              <a:t>  x[</a:t>
            </a:r>
            <a:r>
              <a:rPr lang="en-US" dirty="0" err="1" smtClean="0"/>
              <a:t>i</a:t>
            </a:r>
            <a:r>
              <a:rPr lang="en-US" dirty="0" smtClean="0"/>
              <a:t>] = x[</a:t>
            </a:r>
            <a:r>
              <a:rPr lang="en-US" dirty="0" err="1" smtClean="0"/>
              <a:t>i</a:t>
            </a:r>
            <a:r>
              <a:rPr lang="en-US" dirty="0" smtClean="0"/>
              <a:t>] + s;</a:t>
            </a:r>
          </a:p>
          <a:p>
            <a:pPr lvl="1">
              <a:lnSpc>
                <a:spcPct val="90000"/>
              </a:lnSpc>
              <a:buNone/>
            </a:pPr>
            <a:endParaRPr lang="en-US" dirty="0" smtClean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93148" y="984024"/>
            <a:ext cx="233499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rgbClr val="0066FF"/>
                </a:solidFill>
                <a:latin typeface="Arial" charset="0"/>
              </a:rPr>
              <a:t>Compiler Techniques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054946"/>
            <a:ext cx="726757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VLIW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25538"/>
            <a:ext cx="8532812" cy="525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35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VLIW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764729"/>
            <a:ext cx="8208962" cy="554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95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VLIW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691276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40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VLIW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4" y="1125538"/>
            <a:ext cx="8270874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0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488831" cy="468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49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2224088"/>
            <a:ext cx="284797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07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2162175"/>
            <a:ext cx="30670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6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0"/>
            <a:ext cx="7849244" cy="609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27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2038350"/>
            <a:ext cx="57626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3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mtClean="0"/>
              <a:t>Copyright © 2012, Elsevier Inc. All rights reserved.</a:t>
            </a:r>
            <a:endParaRPr lang="en-AU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209800"/>
            <a:ext cx="31432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9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27181</TotalTime>
  <Words>4885</Words>
  <Application>Microsoft Office PowerPoint</Application>
  <PresentationFormat>On-screen Show (4:3)</PresentationFormat>
  <Paragraphs>878</Paragraphs>
  <Slides>129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4" baseType="lpstr">
      <vt:lpstr>Arial</vt:lpstr>
      <vt:lpstr>Arial Black</vt:lpstr>
      <vt:lpstr>Times New Roman</vt:lpstr>
      <vt:lpstr>Wingdings</vt:lpstr>
      <vt:lpstr>1_cod4e</vt:lpstr>
      <vt:lpstr>PowerPoint Presentation</vt:lpstr>
      <vt:lpstr>Introduction</vt:lpstr>
      <vt:lpstr>Instruction-Level Parallelism</vt:lpstr>
      <vt:lpstr>Data Dependence</vt:lpstr>
      <vt:lpstr>Data Dependence</vt:lpstr>
      <vt:lpstr>Name Dependence</vt:lpstr>
      <vt:lpstr>Other Factors</vt:lpstr>
      <vt:lpstr>Examples</vt:lpstr>
      <vt:lpstr>Compiler Techniques for Exposing ILP</vt:lpstr>
      <vt:lpstr>Pipeline Stalls</vt:lpstr>
      <vt:lpstr>Pipeline Scheduling</vt:lpstr>
      <vt:lpstr>Loop Unrolling</vt:lpstr>
      <vt:lpstr>Loop Unrolling</vt:lpstr>
      <vt:lpstr>Loop Unrolling/Pipeline Scheduling</vt:lpstr>
      <vt:lpstr>Strip Mining</vt:lpstr>
      <vt:lpstr>Branch Prediction</vt:lpstr>
      <vt:lpstr>Correlating predictor:</vt:lpstr>
      <vt:lpstr>PowerPoint Presentation</vt:lpstr>
      <vt:lpstr>Branch Prediction Performance</vt:lpstr>
      <vt:lpstr>Dynamic Scheduling</vt:lpstr>
      <vt:lpstr>Dynamic Scheduling</vt:lpstr>
      <vt:lpstr>Register Renaming</vt:lpstr>
      <vt:lpstr>Register Renaming</vt:lpstr>
      <vt:lpstr>Tomasulo’s Algorithm</vt:lpstr>
      <vt:lpstr>ISSUE Example: How TA works?</vt:lpstr>
      <vt:lpstr>Register Renaming</vt:lpstr>
      <vt:lpstr>Tomasulo’s Algorithm</vt:lpstr>
      <vt:lpstr>Tomasulo’s Algorithm</vt:lpstr>
      <vt:lpstr>Example</vt:lpstr>
      <vt:lpstr>Hardware-Based Speculation</vt:lpstr>
      <vt:lpstr>Reorder Buffer</vt:lpstr>
      <vt:lpstr>Reorder Buffer</vt:lpstr>
      <vt:lpstr>Reorder Buffer</vt:lpstr>
      <vt:lpstr>Reorder Buffer</vt:lpstr>
      <vt:lpstr>Reorder Buffer</vt:lpstr>
      <vt:lpstr>Reorder Buffer</vt:lpstr>
      <vt:lpstr>Reorder Buffer</vt:lpstr>
      <vt:lpstr>Reorder Buffer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Reorder Buffer</vt:lpstr>
      <vt:lpstr>Multiple Issue and Static Scheduling</vt:lpstr>
      <vt:lpstr>Multiple Issue and Static Scheduling</vt:lpstr>
      <vt:lpstr>Multiple Issue and Static Scheduling</vt:lpstr>
      <vt:lpstr>Multiple Issue and Static Scheduling</vt:lpstr>
      <vt:lpstr>Multiple Issue and Static Scheduling</vt:lpstr>
      <vt:lpstr>Multiple Issue and Static Scheduling</vt:lpstr>
      <vt:lpstr>Multiple Issue and Static Scheduling</vt:lpstr>
      <vt:lpstr>PowerPoint Presentation</vt:lpstr>
      <vt:lpstr>VLIW</vt:lpstr>
      <vt:lpstr>Multiple Issue and Static Scheduling</vt:lpstr>
      <vt:lpstr>Multiple Issue and Static Scheduling</vt:lpstr>
      <vt:lpstr>Multiple Issue and Static Scheduling</vt:lpstr>
      <vt:lpstr>Multiple Issue and Static Scheduling</vt:lpstr>
      <vt:lpstr>PowerPoint Presentation</vt:lpstr>
      <vt:lpstr>PowerPoint Presentation</vt:lpstr>
      <vt:lpstr>Multiple Issue and Dynmaic Scheduling</vt:lpstr>
      <vt:lpstr>Multiple Issue and Dynmaic Scheduling</vt:lpstr>
      <vt:lpstr>Example</vt:lpstr>
      <vt:lpstr>Example(no Speculation)</vt:lpstr>
      <vt:lpstr>Speculation</vt:lpstr>
      <vt:lpstr>Example(with speculation)</vt:lpstr>
      <vt:lpstr>Multiple issue</vt:lpstr>
      <vt:lpstr>Multiple issue</vt:lpstr>
      <vt:lpstr>Multiple issue</vt:lpstr>
      <vt:lpstr>Multiple issue</vt:lpstr>
      <vt:lpstr>Multiple issue</vt:lpstr>
      <vt:lpstr>Multiple issue</vt:lpstr>
      <vt:lpstr>Multiple issue</vt:lpstr>
      <vt:lpstr>Multiple issue</vt:lpstr>
      <vt:lpstr>Multiple issue</vt:lpstr>
      <vt:lpstr>Multiple issue</vt:lpstr>
      <vt:lpstr>Multiple issue</vt:lpstr>
      <vt:lpstr>Multiple issue</vt:lpstr>
      <vt:lpstr>Summary</vt:lpstr>
      <vt:lpstr>Summary</vt:lpstr>
      <vt:lpstr>Summary</vt:lpstr>
      <vt:lpstr>Multiple Issue</vt:lpstr>
      <vt:lpstr>VLIW</vt:lpstr>
      <vt:lpstr>VLIW</vt:lpstr>
      <vt:lpstr>VLIW</vt:lpstr>
      <vt:lpstr>VLIW</vt:lpstr>
      <vt:lpstr>VLIW</vt:lpstr>
      <vt:lpstr>VLIW</vt:lpstr>
      <vt:lpstr>VLIW</vt:lpstr>
      <vt:lpstr>VLIW</vt:lpstr>
      <vt:lpstr>VLIW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VLIW Processors</vt:lpstr>
      <vt:lpstr>VLIW Processors</vt:lpstr>
      <vt:lpstr>Dynamic Scheduling, Multiple Issue, and Speculation</vt:lpstr>
      <vt:lpstr>Overview of Design</vt:lpstr>
      <vt:lpstr>Multiple Issue</vt:lpstr>
      <vt:lpstr>Example</vt:lpstr>
      <vt:lpstr>Example (No Speculation)</vt:lpstr>
      <vt:lpstr>Example</vt:lpstr>
      <vt:lpstr>Branch-Target Buffer</vt:lpstr>
      <vt:lpstr>Branch Folding</vt:lpstr>
      <vt:lpstr>Return Address Predictor</vt:lpstr>
      <vt:lpstr>Integrated Instruction Fetch Unit</vt:lpstr>
      <vt:lpstr>Register Renaming</vt:lpstr>
      <vt:lpstr>Integrated Issue and Renaming</vt:lpstr>
      <vt:lpstr>How Much?</vt:lpstr>
      <vt:lpstr>Energy Efficiency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Minal</cp:lastModifiedBy>
  <cp:revision>484</cp:revision>
  <dcterms:created xsi:type="dcterms:W3CDTF">2008-07-27T22:34:41Z</dcterms:created>
  <dcterms:modified xsi:type="dcterms:W3CDTF">2019-04-03T15:20:02Z</dcterms:modified>
</cp:coreProperties>
</file>